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63" r:id="rId3"/>
    <p:sldId id="258" r:id="rId4"/>
    <p:sldId id="290" r:id="rId5"/>
    <p:sldId id="285" r:id="rId6"/>
    <p:sldId id="369" r:id="rId7"/>
    <p:sldId id="370" r:id="rId8"/>
    <p:sldId id="289" r:id="rId9"/>
    <p:sldId id="372" r:id="rId10"/>
    <p:sldId id="371" r:id="rId11"/>
    <p:sldId id="378" r:id="rId12"/>
    <p:sldId id="379" r:id="rId13"/>
    <p:sldId id="373" r:id="rId14"/>
  </p:sldIdLst>
  <p:sldSz cx="9144000" cy="6858000" type="screen4x3"/>
  <p:notesSz cx="6794500" cy="9918700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CA82"/>
    <a:srgbClr val="91AC6B"/>
    <a:srgbClr val="41BEFF"/>
    <a:srgbClr val="0099FF"/>
    <a:srgbClr val="CA213F"/>
    <a:srgbClr val="E53418"/>
    <a:srgbClr val="FF8000"/>
    <a:srgbClr val="FFB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2" autoAdjust="0"/>
    <p:restoredTop sz="79474" autoAdjust="0"/>
  </p:normalViewPr>
  <p:slideViewPr>
    <p:cSldViewPr snapToGrid="0">
      <p:cViewPr>
        <p:scale>
          <a:sx n="70" d="100"/>
          <a:sy n="70" d="100"/>
        </p:scale>
        <p:origin x="-1164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56" y="2868"/>
      </p:cViewPr>
      <p:guideLst>
        <p:guide orient="horz" pos="3124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03296" y="184253"/>
            <a:ext cx="3346921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52194" y="184253"/>
            <a:ext cx="211384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2764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6" y="9422764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7CBDDC8-1053-4843-BF97-3920DB9D257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6" y="0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617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11382"/>
            <a:ext cx="4982633" cy="446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/>
          <a:p>
            <a:endParaRPr lang="en-GB" sz="1200" baseline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2764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6" y="9422764"/>
            <a:ext cx="2944284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64" tIns="46182" rIns="92364" bIns="461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6BA4C5C-ABB7-4F39-A3BB-5B24E4BC1F4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en-GB" sz="1100" kern="1200" baseline="0" smtClean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323850" y="4591051"/>
            <a:ext cx="6124576" cy="5153024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209550" y="4543425"/>
            <a:ext cx="6410325" cy="5191125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3400" indent="-533400">
              <a:spcBef>
                <a:spcPct val="40000"/>
              </a:spcBef>
            </a:pPr>
            <a:endParaRPr lang="en-GB" dirty="0" smtClean="0"/>
          </a:p>
          <a:p>
            <a:pPr>
              <a:buFont typeface="Symbol" pitchFamily="18" charset="2"/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1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BA4C5C-ABB7-4F39-A3BB-5B24E4BC1F45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99C11C-FC09-4757-9257-B532B488D51D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59350" cy="3719512"/>
          </a:xfrm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4524375"/>
            <a:ext cx="6496049" cy="4649792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 dirty="0">
                <a:solidFill>
                  <a:schemeClr val="bg2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7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8000" y="1828800"/>
            <a:ext cx="8128000" cy="1295400"/>
          </a:xfrm>
        </p:spPr>
        <p:txBody>
          <a:bodyPr/>
          <a:lstStyle>
            <a:lvl1pPr algn="ctr"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45FCE71-8FA7-4FCE-9AFE-A2F54D9F135F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F017-B3B1-409E-BDA2-B72D828B3A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4428258-96FA-4272-A24C-BF44350430E9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E79A4-7539-4848-ADC8-694B56F110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7D9F638-1013-4A2A-A287-5D4ACD7E01C6}" type="datetime1">
              <a:rPr lang="de-DE"/>
              <a:pPr>
                <a:defRPr/>
              </a:pPr>
              <a:t>09.07.2009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69F86-2160-4595-B3F5-8EFCD59DEA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6B5472C-5705-4455-9387-C8CC1E08A68E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0FCB9-0F99-473A-B941-C7EA2A115C7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C3B5-6389-4A90-A030-8F312A0CCF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BD00CBC-0712-43DC-8E59-6CB2F2AE40BD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01A05-3AD8-466A-B616-DBD31FA7B44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AA074FF-F483-49A7-ADAC-1673FDEA101A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786F5-882C-48A9-A6DC-8D8FD7A2DE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59F4C193-A65B-4507-B8EC-1DC8EE5E9AA3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7EE47-1815-4443-AB4D-14BE6225DBE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3350AB2-0A61-4220-BFBA-2E79F63C00E3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27E-7870-4E81-ADE2-C8A7D5D71CF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8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641DC63-BC4F-4339-BC1B-3B0FEDAB4E6E}" type="datetime1">
              <a:rPr lang="de-DE"/>
              <a:pPr>
                <a:defRPr/>
              </a:pPr>
              <a:t>09.07.2009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400800"/>
            <a:ext cx="39624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31000" y="64008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63514-CDB3-4FF6-94EF-A4D475D3A3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3079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730955" y="6599679"/>
            <a:ext cx="3221037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eaLnBrk="1" hangingPunct="1">
              <a:lnSpc>
                <a:spcPct val="90000"/>
              </a:lnSpc>
              <a:defRPr/>
            </a:pPr>
            <a:r>
              <a:rPr lang="de-DE" sz="900" dirty="0">
                <a:solidFill>
                  <a:schemeClr val="bg2"/>
                </a:solidFill>
                <a:latin typeface="Arial" pitchFamily="34" charset="0"/>
              </a:rPr>
              <a:t>Regine </a:t>
            </a:r>
            <a:r>
              <a:rPr lang="de-DE" sz="900" dirty="0" smtClean="0">
                <a:solidFill>
                  <a:schemeClr val="bg2"/>
                </a:solidFill>
                <a:latin typeface="Arial" pitchFamily="34" charset="0"/>
              </a:rPr>
              <a:t>Gerike</a:t>
            </a:r>
            <a:endParaRPr lang="de-DE" sz="900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5613" y="6586412"/>
            <a:ext cx="3802488" cy="12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de-DE" sz="900" dirty="0" smtClean="0">
                <a:solidFill>
                  <a:schemeClr val="bg2"/>
                </a:solidFill>
                <a:latin typeface="Arial" pitchFamily="34" charset="0"/>
              </a:rPr>
              <a:t>Sommeruniversität</a:t>
            </a:r>
            <a:r>
              <a:rPr lang="de-DE" sz="900" baseline="0" dirty="0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de-DE" sz="900" dirty="0" smtClean="0">
                <a:solidFill>
                  <a:schemeClr val="bg2"/>
                </a:solidFill>
                <a:latin typeface="Arial" pitchFamily="34" charset="0"/>
              </a:rPr>
              <a:t>Zukunft der Mobilität, 13 </a:t>
            </a:r>
            <a:r>
              <a:rPr lang="de-DE" sz="900" dirty="0" err="1" smtClean="0">
                <a:solidFill>
                  <a:schemeClr val="bg2"/>
                </a:solidFill>
                <a:latin typeface="Arial" pitchFamily="34" charset="0"/>
              </a:rPr>
              <a:t>July</a:t>
            </a:r>
            <a:r>
              <a:rPr lang="de-DE" sz="900" dirty="0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de-DE" sz="900" baseline="0" dirty="0" smtClean="0">
                <a:solidFill>
                  <a:schemeClr val="bg2"/>
                </a:solidFill>
                <a:latin typeface="Arial" pitchFamily="34" charset="0"/>
              </a:rPr>
              <a:t>2009</a:t>
            </a:r>
            <a:r>
              <a:rPr lang="de-DE" sz="900" dirty="0" smtClean="0">
                <a:solidFill>
                  <a:schemeClr val="bg2"/>
                </a:solidFill>
                <a:latin typeface="Arial" pitchFamily="34" charset="0"/>
              </a:rPr>
              <a:t> </a:t>
            </a:r>
            <a:endParaRPr lang="de-DE" sz="900" dirty="0">
              <a:solidFill>
                <a:schemeClr val="bg2"/>
              </a:solidFill>
              <a:latin typeface="Arial" pitchFamily="34" charset="0"/>
            </a:endParaRPr>
          </a:p>
        </p:txBody>
      </p:sp>
      <p:pic>
        <p:nvPicPr>
          <p:cNvPr id="15" name="Grafik 14" descr="LS_mobilTUM_SR_RGB.t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8049920" y="6373502"/>
            <a:ext cx="998544" cy="3480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000" y="2286000"/>
            <a:ext cx="8128000" cy="1295400"/>
          </a:xfrm>
        </p:spPr>
        <p:txBody>
          <a:bodyPr/>
          <a:lstStyle/>
          <a:p>
            <a:r>
              <a:rPr lang="de-DE" sz="3000" dirty="0" smtClean="0"/>
              <a:t>- </a:t>
            </a:r>
            <a:r>
              <a:rPr lang="de-DE" sz="3000" dirty="0" err="1" smtClean="0"/>
              <a:t>Internalising</a:t>
            </a:r>
            <a:r>
              <a:rPr lang="de-DE" sz="3000" dirty="0" smtClean="0"/>
              <a:t> </a:t>
            </a:r>
            <a:r>
              <a:rPr lang="de-DE" sz="3000" dirty="0" err="1" smtClean="0"/>
              <a:t>external</a:t>
            </a:r>
            <a:r>
              <a:rPr lang="de-DE" sz="3000" dirty="0" smtClean="0"/>
              <a:t> </a:t>
            </a:r>
            <a:r>
              <a:rPr lang="de-DE" sz="3000" dirty="0" err="1" smtClean="0"/>
              <a:t>costs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transportation</a:t>
            </a:r>
            <a:r>
              <a:rPr lang="de-DE" sz="3000" dirty="0" smtClean="0"/>
              <a:t> </a:t>
            </a:r>
            <a:r>
              <a:rPr lang="de-DE" sz="3000" dirty="0" smtClean="0"/>
              <a:t>- </a:t>
            </a:r>
            <a:r>
              <a:rPr lang="de-DE" sz="3000" dirty="0" err="1" smtClean="0"/>
              <a:t>Effective</a:t>
            </a:r>
            <a:r>
              <a:rPr lang="de-DE" sz="3000" dirty="0" smtClean="0"/>
              <a:t> </a:t>
            </a:r>
            <a:r>
              <a:rPr lang="de-DE" sz="3000" dirty="0" err="1" smtClean="0"/>
              <a:t>option</a:t>
            </a:r>
            <a:r>
              <a:rPr lang="de-DE" sz="3000" dirty="0" smtClean="0"/>
              <a:t> </a:t>
            </a:r>
            <a:r>
              <a:rPr lang="de-DE" sz="3000" dirty="0" err="1" smtClean="0"/>
              <a:t>for</a:t>
            </a:r>
            <a:r>
              <a:rPr lang="de-DE" sz="3000" dirty="0" smtClean="0"/>
              <a:t> </a:t>
            </a:r>
            <a:r>
              <a:rPr lang="de-DE" sz="3000" dirty="0" err="1" smtClean="0"/>
              <a:t>climate</a:t>
            </a:r>
            <a:r>
              <a:rPr lang="de-DE" sz="3000" dirty="0" smtClean="0"/>
              <a:t> </a:t>
            </a:r>
            <a:r>
              <a:rPr lang="de-DE" sz="3000" dirty="0" err="1" smtClean="0"/>
              <a:t>protection</a:t>
            </a:r>
            <a:r>
              <a:rPr lang="de-DE" sz="3000" dirty="0" smtClean="0"/>
              <a:t> </a:t>
            </a:r>
            <a:r>
              <a:rPr lang="de-DE" sz="3000" dirty="0" err="1" smtClean="0"/>
              <a:t>or</a:t>
            </a:r>
            <a:r>
              <a:rPr lang="de-DE" sz="3000" dirty="0" smtClean="0"/>
              <a:t> </a:t>
            </a:r>
            <a:r>
              <a:rPr lang="de-DE" sz="3000" dirty="0" err="1" smtClean="0"/>
              <a:t>academic</a:t>
            </a:r>
            <a:r>
              <a:rPr lang="de-DE" sz="3000" dirty="0" smtClean="0"/>
              <a:t> </a:t>
            </a:r>
            <a:r>
              <a:rPr lang="de-DE" sz="3000" dirty="0" err="1" smtClean="0"/>
              <a:t>exercise</a:t>
            </a:r>
            <a:r>
              <a:rPr lang="de-DE" sz="3000" dirty="0" smtClean="0"/>
              <a:t>? </a:t>
            </a:r>
            <a:endParaRPr lang="en-US" sz="3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4057650"/>
            <a:ext cx="8128000" cy="1752600"/>
          </a:xfrm>
        </p:spPr>
        <p:txBody>
          <a:bodyPr/>
          <a:lstStyle/>
          <a:p>
            <a:r>
              <a:rPr lang="de-DE" dirty="0" smtClean="0"/>
              <a:t>Regine Gerike</a:t>
            </a:r>
          </a:p>
          <a:p>
            <a:r>
              <a:rPr lang="de-DE" dirty="0" smtClean="0"/>
              <a:t>Technische Universität München, mobil.TUM</a:t>
            </a:r>
          </a:p>
          <a:p>
            <a:r>
              <a:rPr lang="de-DE" dirty="0" smtClean="0"/>
              <a:t>regine.gerike@mobil-tum.de</a:t>
            </a:r>
            <a:br>
              <a:rPr lang="de-DE" dirty="0" smtClean="0"/>
            </a:b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Frauenchiemsee, 13 </a:t>
            </a:r>
            <a:r>
              <a:rPr lang="de-DE" dirty="0" err="1" smtClean="0"/>
              <a:t>July</a:t>
            </a:r>
            <a:r>
              <a:rPr lang="de-DE" dirty="0" smtClean="0"/>
              <a:t> 2009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3632"/>
            <a:ext cx="8128000" cy="609600"/>
          </a:xfrm>
        </p:spPr>
        <p:txBody>
          <a:bodyPr/>
          <a:lstStyle/>
          <a:p>
            <a:r>
              <a:rPr lang="en-US" dirty="0" smtClean="0"/>
              <a:t>Impact-Pathway-Approach</a:t>
            </a:r>
            <a:endParaRPr lang="en-US" dirty="0" smtClean="0"/>
          </a:p>
        </p:txBody>
      </p:sp>
      <p:pic>
        <p:nvPicPr>
          <p:cNvPr id="1781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395" y="941790"/>
            <a:ext cx="4413629" cy="5334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4326331" y="6496335"/>
            <a:ext cx="1705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Source: </a:t>
            </a:r>
            <a:r>
              <a:rPr lang="de-DE" sz="1200" dirty="0" err="1" smtClean="0"/>
              <a:t>ExternE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3409" y="0"/>
            <a:ext cx="8128000" cy="609600"/>
          </a:xfrm>
        </p:spPr>
        <p:txBody>
          <a:bodyPr/>
          <a:lstStyle/>
          <a:p>
            <a:r>
              <a:rPr lang="en-US" dirty="0" smtClean="0"/>
              <a:t>Cost Factors CO</a:t>
            </a:r>
            <a:r>
              <a:rPr lang="en-US" baseline="-25000" dirty="0" smtClean="0"/>
              <a:t>2</a:t>
            </a:r>
            <a:endParaRPr lang="en-US" baseline="-25000" dirty="0" smtClean="0"/>
          </a:p>
        </p:txBody>
      </p:sp>
      <p:pic>
        <p:nvPicPr>
          <p:cNvPr id="1812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307" y="880730"/>
            <a:ext cx="8604679" cy="365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5295" y="0"/>
            <a:ext cx="8128000" cy="609600"/>
          </a:xfrm>
        </p:spPr>
        <p:txBody>
          <a:bodyPr/>
          <a:lstStyle/>
          <a:p>
            <a:r>
              <a:rPr lang="en-US" dirty="0" smtClean="0"/>
              <a:t>External Costs of Climate Change</a:t>
            </a:r>
            <a:endParaRPr lang="en-US" dirty="0" smtClean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581542" y="6412742"/>
            <a:ext cx="1877563" cy="27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79413" marR="0" lvl="0" indent="-379413" algn="l" defTabSz="57308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de-DE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B2A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Source: </a:t>
            </a:r>
            <a:r>
              <a:rPr kumimoji="0" lang="de-DE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B2A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Maibach</a:t>
            </a:r>
            <a:r>
              <a:rPr kumimoji="0" lang="de-DE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B2A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2007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srgbClr val="0B2A5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02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438" y="946529"/>
            <a:ext cx="7286625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56" y="150112"/>
            <a:ext cx="8128000" cy="609600"/>
          </a:xfrm>
        </p:spPr>
        <p:txBody>
          <a:bodyPr/>
          <a:lstStyle/>
          <a:p>
            <a:r>
              <a:rPr lang="en-GB" dirty="0" smtClean="0"/>
              <a:t>Cost curve = Least cost mitigation technologies</a:t>
            </a:r>
            <a:br>
              <a:rPr lang="en-GB" dirty="0" smtClean="0"/>
            </a:br>
            <a:r>
              <a:rPr lang="en-GB" dirty="0" smtClean="0"/>
              <a:t>Road transport EU27 in 2020 (lifetime payback, GHG)</a:t>
            </a:r>
            <a:endParaRPr lang="en-US" dirty="0" smtClean="0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468313" y="1196975"/>
            <a:ext cx="8062912" cy="4979988"/>
            <a:chOff x="295" y="754"/>
            <a:chExt cx="5079" cy="3137"/>
          </a:xfrm>
        </p:grpSpPr>
        <p:pic>
          <p:nvPicPr>
            <p:cNvPr id="5" name="Picture 3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5" y="754"/>
              <a:ext cx="4944" cy="31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6" name="Text Box 28"/>
            <p:cNvSpPr txBox="1">
              <a:spLocks noChangeArrowheads="1"/>
            </p:cNvSpPr>
            <p:nvPr/>
          </p:nvSpPr>
          <p:spPr bwMode="auto">
            <a:xfrm>
              <a:off x="4785" y="1026"/>
              <a:ext cx="589" cy="115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Euro / t CO2</a:t>
              </a:r>
            </a:p>
          </p:txBody>
        </p:sp>
        <p:sp>
          <p:nvSpPr>
            <p:cNvPr id="7" name="Text Box 31"/>
            <p:cNvSpPr txBox="1">
              <a:spLocks noChangeArrowheads="1"/>
            </p:cNvSpPr>
            <p:nvPr/>
          </p:nvSpPr>
          <p:spPr bwMode="auto">
            <a:xfrm>
              <a:off x="295" y="2296"/>
              <a:ext cx="589" cy="115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Mt CO2eq</a:t>
              </a: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3046413" y="1196975"/>
            <a:ext cx="576262" cy="4464050"/>
            <a:chOff x="1882" y="754"/>
            <a:chExt cx="363" cy="2812"/>
          </a:xfrm>
        </p:grpSpPr>
        <p:sp>
          <p:nvSpPr>
            <p:cNvPr id="9" name="Line 32"/>
            <p:cNvSpPr>
              <a:spLocks noChangeShapeType="1"/>
            </p:cNvSpPr>
            <p:nvPr/>
          </p:nvSpPr>
          <p:spPr bwMode="auto">
            <a:xfrm>
              <a:off x="2232" y="754"/>
              <a:ext cx="0" cy="2812"/>
            </a:xfrm>
            <a:prstGeom prst="line">
              <a:avLst/>
            </a:prstGeom>
            <a:noFill/>
            <a:ln w="317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lIns="36000" tIns="36000" rIns="36000" bIns="36000"/>
            <a:lstStyle/>
            <a:p>
              <a:endParaRPr lang="en-GB"/>
            </a:p>
          </p:txBody>
        </p:sp>
        <p:sp>
          <p:nvSpPr>
            <p:cNvPr id="10" name="Text Box 34"/>
            <p:cNvSpPr txBox="1">
              <a:spLocks noChangeArrowheads="1"/>
            </p:cNvSpPr>
            <p:nvPr/>
          </p:nvSpPr>
          <p:spPr bwMode="auto">
            <a:xfrm>
              <a:off x="1882" y="754"/>
              <a:ext cx="363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/>
                <a:t>-4%</a:t>
              </a:r>
              <a:endParaRPr lang="en-US" dirty="0"/>
            </a:p>
          </p:txBody>
        </p:sp>
      </p:grp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5580063" y="1196975"/>
            <a:ext cx="576262" cy="4464050"/>
            <a:chOff x="3515" y="754"/>
            <a:chExt cx="363" cy="2812"/>
          </a:xfrm>
        </p:grpSpPr>
        <p:sp>
          <p:nvSpPr>
            <p:cNvPr id="12" name="Line 33"/>
            <p:cNvSpPr>
              <a:spLocks noChangeShapeType="1"/>
            </p:cNvSpPr>
            <p:nvPr/>
          </p:nvSpPr>
          <p:spPr bwMode="auto">
            <a:xfrm>
              <a:off x="3849" y="754"/>
              <a:ext cx="0" cy="2812"/>
            </a:xfrm>
            <a:prstGeom prst="line">
              <a:avLst/>
            </a:prstGeom>
            <a:noFill/>
            <a:ln w="317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lIns="36000" tIns="36000" rIns="36000" bIns="36000"/>
            <a:lstStyle/>
            <a:p>
              <a:endParaRPr lang="en-GB"/>
            </a:p>
          </p:txBody>
        </p:sp>
        <p:sp>
          <p:nvSpPr>
            <p:cNvPr id="13" name="Text Box 35"/>
            <p:cNvSpPr txBox="1">
              <a:spLocks noChangeArrowheads="1"/>
            </p:cNvSpPr>
            <p:nvPr/>
          </p:nvSpPr>
          <p:spPr bwMode="auto">
            <a:xfrm>
              <a:off x="3515" y="754"/>
              <a:ext cx="363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/>
                <a:t>-8%</a:t>
              </a:r>
              <a:endParaRPr lang="en-US"/>
            </a:p>
          </p:txBody>
        </p:sp>
      </p:grp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163773" y="1196975"/>
            <a:ext cx="2968365" cy="1846659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dirty="0">
                <a:solidFill>
                  <a:srgbClr val="0000FF"/>
                </a:solidFill>
              </a:rPr>
              <a:t>By 2020: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solidFill>
                  <a:srgbClr val="0000FF"/>
                </a:solidFill>
              </a:rPr>
              <a:t> Reduction potential at negative costs: 4%</a:t>
            </a:r>
            <a:endParaRPr lang="en-US" dirty="0">
              <a:solidFill>
                <a:srgbClr val="0000FF"/>
              </a:solidFill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b="1" dirty="0">
                <a:solidFill>
                  <a:srgbClr val="0000FF"/>
                </a:solidFill>
              </a:rPr>
              <a:t>Technical</a:t>
            </a:r>
            <a:r>
              <a:rPr lang="en-GB" dirty="0"/>
              <a:t> </a:t>
            </a:r>
            <a:r>
              <a:rPr lang="en-GB" dirty="0">
                <a:solidFill>
                  <a:srgbClr val="0000FF"/>
                </a:solidFill>
              </a:rPr>
              <a:t>potential: </a:t>
            </a:r>
            <a:r>
              <a:rPr lang="en-GB" dirty="0" smtClean="0">
                <a:solidFill>
                  <a:srgbClr val="0000FF"/>
                </a:solidFill>
              </a:rPr>
              <a:t>8% below </a:t>
            </a:r>
            <a:r>
              <a:rPr lang="en-GB" dirty="0">
                <a:solidFill>
                  <a:srgbClr val="0000FF"/>
                </a:solidFill>
              </a:rPr>
              <a:t>2020</a:t>
            </a:r>
            <a:r>
              <a:rPr lang="en-GB" dirty="0"/>
              <a:t> </a:t>
            </a:r>
            <a:r>
              <a:rPr lang="en-GB" dirty="0">
                <a:solidFill>
                  <a:srgbClr val="0000FF"/>
                </a:solidFill>
              </a:rPr>
              <a:t>baseline.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Text Box 40"/>
          <p:cNvSpPr txBox="1">
            <a:spLocks noChangeArrowheads="1"/>
          </p:cNvSpPr>
          <p:nvPr/>
        </p:nvSpPr>
        <p:spPr bwMode="auto">
          <a:xfrm rot="16200000">
            <a:off x="-211931" y="5485607"/>
            <a:ext cx="1150937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36000" rIns="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900"/>
              <a:t>Data: A40 25/05/09</a:t>
            </a:r>
            <a:endParaRPr lang="en-US" sz="900"/>
          </a:p>
        </p:txBody>
      </p:sp>
      <p:sp>
        <p:nvSpPr>
          <p:cNvPr id="16" name="Textfeld 15"/>
          <p:cNvSpPr txBox="1"/>
          <p:nvPr/>
        </p:nvSpPr>
        <p:spPr>
          <a:xfrm>
            <a:off x="3780430" y="6523632"/>
            <a:ext cx="2470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Source: Borken, 2009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55" y="914400"/>
            <a:ext cx="8871045" cy="609600"/>
          </a:xfrm>
        </p:spPr>
        <p:txBody>
          <a:bodyPr/>
          <a:lstStyle/>
          <a:p>
            <a:r>
              <a:rPr lang="en-US" dirty="0" smtClean="0"/>
              <a:t>Structure of the Institute for Transportation at TU </a:t>
            </a:r>
            <a:r>
              <a:rPr lang="en-US" dirty="0" err="1" smtClean="0"/>
              <a:t>München</a:t>
            </a:r>
            <a:endParaRPr lang="en-US" dirty="0" smtClean="0"/>
          </a:p>
        </p:txBody>
      </p:sp>
      <p:grpSp>
        <p:nvGrpSpPr>
          <p:cNvPr id="12" name="Gruppieren 11"/>
          <p:cNvGrpSpPr/>
          <p:nvPr/>
        </p:nvGrpSpPr>
        <p:grpSpPr>
          <a:xfrm>
            <a:off x="184150" y="1748628"/>
            <a:ext cx="8756650" cy="3219157"/>
            <a:chOff x="184150" y="1748628"/>
            <a:chExt cx="8756650" cy="3219157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3238500" y="2378122"/>
              <a:ext cx="2663825" cy="161925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Ctr="1"/>
            <a:lstStyle/>
            <a:p>
              <a:pPr algn="ctr"/>
              <a:r>
                <a:rPr lang="de-DE" sz="2000" b="1">
                  <a:latin typeface="TUM Neue Helvetica 55 Regular" pitchFamily="34" charset="0"/>
                </a:rPr>
                <a:t>Department of urban structure and transport planning </a:t>
              </a:r>
            </a:p>
            <a:p>
              <a:pPr algn="ctr"/>
              <a:r>
                <a:rPr lang="de-DE" sz="1600">
                  <a:latin typeface="TUM Neue Helvetica 55 Regular" pitchFamily="34" charset="0"/>
                </a:rPr>
                <a:t>Prof. Dr.-Ing. </a:t>
              </a:r>
              <a:br>
                <a:rPr lang="de-DE" sz="1600">
                  <a:latin typeface="TUM Neue Helvetica 55 Regular" pitchFamily="34" charset="0"/>
                </a:rPr>
              </a:br>
              <a:r>
                <a:rPr lang="de-DE" sz="1600">
                  <a:latin typeface="TUM Neue Helvetica 55 Regular" pitchFamily="34" charset="0"/>
                </a:rPr>
                <a:t>Gebhard Wulfhorst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488950" y="2372593"/>
              <a:ext cx="2663825" cy="1630309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Ctr="1"/>
            <a:lstStyle/>
            <a:p>
              <a:pPr algn="ctr"/>
              <a:r>
                <a:rPr lang="de-DE" sz="2000" b="1" dirty="0" err="1">
                  <a:latin typeface="TUM Neue Helvetica 55 Regular" pitchFamily="34" charset="0"/>
                </a:rPr>
                <a:t>Chair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  <a:r>
                <a:rPr lang="de-DE" sz="2000" b="1" dirty="0" err="1">
                  <a:latin typeface="TUM Neue Helvetica 55 Regular" pitchFamily="34" charset="0"/>
                </a:rPr>
                <a:t>of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  <a:r>
                <a:rPr lang="de-DE" sz="2000" b="1" dirty="0" err="1">
                  <a:latin typeface="TUM Neue Helvetica 55 Regular" pitchFamily="34" charset="0"/>
                </a:rPr>
                <a:t>traffic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  <a:r>
                <a:rPr lang="de-DE" sz="2000" b="1" dirty="0" err="1">
                  <a:latin typeface="TUM Neue Helvetica 55 Regular" pitchFamily="34" charset="0"/>
                </a:rPr>
                <a:t>engineering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  <a:r>
                <a:rPr lang="de-DE" sz="2000" b="1" dirty="0" err="1">
                  <a:latin typeface="TUM Neue Helvetica 55 Regular" pitchFamily="34" charset="0"/>
                </a:rPr>
                <a:t>and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  <a:r>
                <a:rPr lang="de-DE" sz="2000" b="1" dirty="0" err="1">
                  <a:latin typeface="TUM Neue Helvetica 55 Regular" pitchFamily="34" charset="0"/>
                </a:rPr>
                <a:t>control</a:t>
              </a:r>
              <a:r>
                <a:rPr lang="de-DE" sz="2000" b="1" dirty="0">
                  <a:latin typeface="TUM Neue Helvetica 55 Regular" pitchFamily="34" charset="0"/>
                </a:rPr>
                <a:t> </a:t>
              </a:r>
            </a:p>
            <a:p>
              <a:pPr algn="ctr"/>
              <a:r>
                <a:rPr lang="de-DE" sz="1600" dirty="0">
                  <a:latin typeface="TUM Neue Helvetica 55 Regular" pitchFamily="34" charset="0"/>
                </a:rPr>
                <a:t>Prof. Dr.-Ing. Fritz Busch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5988050" y="2372593"/>
              <a:ext cx="2663825" cy="1630309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Ctr="1"/>
            <a:lstStyle/>
            <a:p>
              <a:pPr algn="ctr"/>
              <a:r>
                <a:rPr lang="de-DE" sz="2000" b="1">
                  <a:latin typeface="TUM Neue Helvetica 55 Regular" pitchFamily="34" charset="0"/>
                </a:rPr>
                <a:t>Chair and institue of road, railway and airfield construction</a:t>
              </a:r>
            </a:p>
            <a:p>
              <a:pPr algn="ctr"/>
              <a:r>
                <a:rPr lang="de-DE" sz="1600">
                  <a:latin typeface="TUM Neue Helvetica 55 Regular" pitchFamily="34" charset="0"/>
                </a:rPr>
                <a:t>Prof. Dr.-Ing. Stephan Freudenstein</a:t>
              </a:r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398463" y="1854991"/>
              <a:ext cx="8326437" cy="2239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pPr algn="ctr"/>
              <a:r>
                <a:rPr lang="de-DE" sz="2000" b="1" dirty="0">
                  <a:latin typeface="TUM Neue Helvetica 55 Regular" pitchFamily="34" charset="0"/>
                </a:rPr>
                <a:t>Institute </a:t>
              </a:r>
              <a:r>
                <a:rPr lang="de-DE" sz="2000" b="1" dirty="0" err="1">
                  <a:latin typeface="TUM Neue Helvetica 55 Regular" pitchFamily="34" charset="0"/>
                </a:rPr>
                <a:t>for</a:t>
              </a:r>
              <a:r>
                <a:rPr lang="de-DE" sz="2000" b="1" dirty="0">
                  <a:latin typeface="TUM Neue Helvetica 55 Regular" pitchFamily="34" charset="0"/>
                </a:rPr>
                <a:t> Transportation</a:t>
              </a: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184150" y="1748628"/>
              <a:ext cx="8756650" cy="3219157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prstDash val="sysDot"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r>
                <a:rPr lang="en-GB" b="1" dirty="0" smtClean="0">
                  <a:latin typeface="TUM Neue Helvetica 55 Regular" pitchFamily="34" charset="0"/>
                </a:rPr>
                <a:t>Interdisciplinary Project Group “Mobility and Transport” </a:t>
              </a:r>
            </a:p>
            <a:p>
              <a:pPr algn="ctr"/>
              <a:r>
                <a:rPr lang="de-DE" sz="1600" dirty="0" smtClean="0">
                  <a:latin typeface="TUM Neue Helvetica 55 Regular" pitchFamily="34" charset="0"/>
                </a:rPr>
                <a:t>Prof</a:t>
              </a:r>
              <a:r>
                <a:rPr lang="de-DE" sz="1600" dirty="0">
                  <a:latin typeface="TUM Neue Helvetica 55 Regular" pitchFamily="34" charset="0"/>
                </a:rPr>
                <a:t>. Dr.-Ing. Regine </a:t>
              </a:r>
              <a:r>
                <a:rPr lang="de-DE" sz="1600" dirty="0" smtClean="0">
                  <a:latin typeface="TUM Neue Helvetica 55 Regular" pitchFamily="34" charset="0"/>
                </a:rPr>
                <a:t>Gerike, Dr</a:t>
              </a:r>
              <a:r>
                <a:rPr lang="de-DE" sz="1600" dirty="0">
                  <a:latin typeface="TUM Neue Helvetica 55 Regular" pitchFamily="34" charset="0"/>
                </a:rPr>
                <a:t>. Sven </a:t>
              </a:r>
              <a:r>
                <a:rPr lang="de-DE" sz="1600" dirty="0" smtClean="0">
                  <a:latin typeface="TUM Neue Helvetica 55 Regular" pitchFamily="34" charset="0"/>
                </a:rPr>
                <a:t>Kesselring, Dr</a:t>
              </a:r>
              <a:r>
                <a:rPr lang="de-DE" sz="1600" dirty="0">
                  <a:latin typeface="TUM Neue Helvetica 55 Regular" pitchFamily="34" charset="0"/>
                </a:rPr>
                <a:t>.-Ing. Andreas Rau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914400"/>
            <a:ext cx="8128000" cy="609600"/>
          </a:xfrm>
        </p:spPr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DE" sz="1800" kern="0" dirty="0" smtClean="0"/>
              <a:t>Definition </a:t>
            </a:r>
            <a:r>
              <a:rPr lang="de-DE" sz="1800" kern="0" dirty="0" err="1" smtClean="0"/>
              <a:t>external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costs</a:t>
            </a:r>
            <a:endParaRPr lang="de-DE" sz="1800" kern="0" dirty="0" smtClean="0"/>
          </a:p>
          <a:p>
            <a:pPr marL="342900" lvl="0" indent="-342900" algn="l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DE" sz="1800" kern="0" dirty="0" err="1" smtClean="0"/>
              <a:t>From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theory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to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practise</a:t>
            </a:r>
            <a:r>
              <a:rPr lang="de-DE" sz="1800" kern="0" dirty="0" smtClean="0"/>
              <a:t>: </a:t>
            </a:r>
            <a:r>
              <a:rPr lang="de-DE" sz="1800" kern="0" dirty="0" err="1" smtClean="0"/>
              <a:t>How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to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quantify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external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costs</a:t>
            </a:r>
            <a:r>
              <a:rPr lang="de-DE" sz="1800" kern="0" dirty="0" smtClean="0"/>
              <a:t>?</a:t>
            </a:r>
          </a:p>
          <a:p>
            <a:pPr marL="342900" lvl="0" indent="-342900" algn="l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DE" sz="1800" kern="0" dirty="0" err="1" smtClean="0"/>
              <a:t>Some</a:t>
            </a:r>
            <a:r>
              <a:rPr lang="de-DE" sz="1800" kern="0" dirty="0" smtClean="0"/>
              <a:t> </a:t>
            </a:r>
            <a:r>
              <a:rPr lang="de-DE" sz="1800" kern="0" dirty="0" err="1" smtClean="0"/>
              <a:t>numbers</a:t>
            </a:r>
            <a:endParaRPr lang="de-DE" sz="1800" kern="0" dirty="0" smtClean="0"/>
          </a:p>
          <a:p>
            <a:pPr marL="342900" lvl="0" indent="-342900" algn="l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DE" sz="1800" kern="0" dirty="0" err="1" smtClean="0"/>
              <a:t>Conclusions</a:t>
            </a:r>
            <a:endParaRPr lang="de-DE" sz="18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Costs - </a:t>
            </a:r>
            <a:r>
              <a:rPr lang="en-US" dirty="0" smtClean="0"/>
              <a:t>Definition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 smtClean="0"/>
              <a:t>In economics, an externality or </a:t>
            </a:r>
            <a:r>
              <a:rPr lang="en-GB" sz="1800" dirty="0" err="1" smtClean="0"/>
              <a:t>spillover</a:t>
            </a:r>
            <a:r>
              <a:rPr lang="en-GB" sz="1800" dirty="0" smtClean="0"/>
              <a:t> of an economic transaction is </a:t>
            </a:r>
          </a:p>
          <a:p>
            <a:r>
              <a:rPr lang="en-GB" sz="1800" dirty="0" smtClean="0"/>
              <a:t>an impact </a:t>
            </a:r>
          </a:p>
          <a:p>
            <a:r>
              <a:rPr lang="en-GB" sz="1800" dirty="0" smtClean="0"/>
              <a:t>on a party that is not directly involved in the transaction.</a:t>
            </a:r>
            <a:endParaRPr lang="de-DE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Costs - </a:t>
            </a:r>
            <a:r>
              <a:rPr lang="en-US" dirty="0" smtClean="0"/>
              <a:t>Definition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418" y="1656553"/>
            <a:ext cx="6791325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Costs - Definition</a:t>
            </a:r>
            <a:endParaRPr lang="en-US" dirty="0" smtClean="0"/>
          </a:p>
        </p:txBody>
      </p:sp>
      <p:pic>
        <p:nvPicPr>
          <p:cNvPr id="1761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066" y="1758950"/>
            <a:ext cx="6791325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Costs - Definition</a:t>
            </a:r>
            <a:endParaRPr lang="en-US" dirty="0" smtClean="0"/>
          </a:p>
        </p:txBody>
      </p:sp>
      <p:pic>
        <p:nvPicPr>
          <p:cNvPr id="1771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770" y="1758950"/>
            <a:ext cx="6791325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Costs </a:t>
            </a:r>
            <a:r>
              <a:rPr lang="en-US" dirty="0" smtClean="0"/>
              <a:t>- Definition</a:t>
            </a:r>
          </a:p>
        </p:txBody>
      </p:sp>
      <p:pic>
        <p:nvPicPr>
          <p:cNvPr id="4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801" y="1637730"/>
            <a:ext cx="6467301" cy="451541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39761" y="0"/>
            <a:ext cx="812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External Costs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Transportation - Overview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3323126" y="3033713"/>
            <a:ext cx="22733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ct val="20000"/>
              </a:spcBef>
            </a:pPr>
            <a:r>
              <a:rPr lang="de-DE" sz="1800" b="1" dirty="0" err="1" smtClean="0">
                <a:solidFill>
                  <a:srgbClr val="0B2A51"/>
                </a:solidFill>
                <a:latin typeface="Verdana" pitchFamily="34" charset="0"/>
              </a:rPr>
              <a:t>External</a:t>
            </a:r>
            <a:r>
              <a:rPr lang="de-DE" sz="1800" b="1" dirty="0" smtClean="0">
                <a:solidFill>
                  <a:srgbClr val="0B2A51"/>
                </a:solidFill>
                <a:latin typeface="Verdana" pitchFamily="34" charset="0"/>
              </a:rPr>
              <a:t> </a:t>
            </a:r>
            <a:r>
              <a:rPr lang="de-DE" sz="1800" b="1" dirty="0" err="1" smtClean="0">
                <a:solidFill>
                  <a:srgbClr val="0B2A51"/>
                </a:solidFill>
                <a:latin typeface="Verdana" pitchFamily="34" charset="0"/>
              </a:rPr>
              <a:t>Effects</a:t>
            </a:r>
            <a:endParaRPr lang="de-DE" sz="1800" b="1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39" name="Text Box 3"/>
          <p:cNvSpPr txBox="1">
            <a:spLocks noChangeArrowheads="1"/>
          </p:cNvSpPr>
          <p:nvPr/>
        </p:nvSpPr>
        <p:spPr bwMode="auto">
          <a:xfrm>
            <a:off x="4661197" y="4540250"/>
            <a:ext cx="16113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Climate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 Change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1852216" y="2165350"/>
            <a:ext cx="126714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Air Pollution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4101535" y="2165350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Noise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707072" y="2165350"/>
            <a:ext cx="1500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External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/>
            </a:r>
            <a:b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</a:b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Accident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 </a:t>
            </a: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Costs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291542" y="4540250"/>
            <a:ext cx="219964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Nature </a:t>
            </a: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and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 </a:t>
            </a: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Landscape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4" name="Text Box 8"/>
          <p:cNvSpPr txBox="1">
            <a:spLocks noChangeArrowheads="1"/>
          </p:cNvSpPr>
          <p:nvPr/>
        </p:nvSpPr>
        <p:spPr bwMode="auto">
          <a:xfrm>
            <a:off x="7380130" y="2165350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Additional </a:t>
            </a: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Costs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 in</a:t>
            </a:r>
            <a:b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</a:b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Urban Areas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-102744" y="2165350"/>
            <a:ext cx="13692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Land</a:t>
            </a:r>
            <a:b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</a:b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Consumption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6508088" y="4349750"/>
            <a:ext cx="21066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Up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- </a:t>
            </a: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and</a:t>
            </a:r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 Downstream</a:t>
            </a:r>
            <a:b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</a:br>
            <a:r>
              <a:rPr lang="de-DE" sz="1400" dirty="0" err="1" smtClean="0">
                <a:solidFill>
                  <a:srgbClr val="0B2A51"/>
                </a:solidFill>
                <a:latin typeface="Verdana" pitchFamily="34" charset="0"/>
              </a:rPr>
              <a:t>Processes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sp>
        <p:nvSpPr>
          <p:cNvPr id="47" name="Freeform 11"/>
          <p:cNvSpPr>
            <a:spLocks/>
          </p:cNvSpPr>
          <p:nvPr/>
        </p:nvSpPr>
        <p:spPr bwMode="auto">
          <a:xfrm>
            <a:off x="4455232" y="3429000"/>
            <a:ext cx="1588" cy="263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166"/>
              </a:cxn>
            </a:cxnLst>
            <a:rect l="0" t="0" r="r" b="b"/>
            <a:pathLst>
              <a:path w="1" h="166">
                <a:moveTo>
                  <a:pt x="0" y="0"/>
                </a:moveTo>
                <a:lnTo>
                  <a:pt x="1" y="166"/>
                </a:lnTo>
              </a:path>
            </a:pathLst>
          </a:custGeom>
          <a:solidFill>
            <a:srgbClr val="0B2A51"/>
          </a:solidFill>
          <a:ln w="44450">
            <a:solidFill>
              <a:srgbClr val="003366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3336774" y="3652838"/>
            <a:ext cx="22733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ct val="20000"/>
              </a:spcBef>
            </a:pPr>
            <a:r>
              <a:rPr lang="de-DE" sz="1800" b="1" dirty="0" err="1" smtClean="0">
                <a:solidFill>
                  <a:srgbClr val="0B2A51"/>
                </a:solidFill>
                <a:latin typeface="Verdana" pitchFamily="34" charset="0"/>
              </a:rPr>
              <a:t>External</a:t>
            </a:r>
            <a:r>
              <a:rPr lang="de-DE" sz="1800" b="1" dirty="0" smtClean="0">
                <a:solidFill>
                  <a:srgbClr val="0B2A51"/>
                </a:solidFill>
                <a:latin typeface="Verdana" pitchFamily="34" charset="0"/>
              </a:rPr>
              <a:t> </a:t>
            </a:r>
            <a:r>
              <a:rPr lang="de-DE" sz="1800" b="1" dirty="0" err="1" smtClean="0">
                <a:solidFill>
                  <a:srgbClr val="0B2A51"/>
                </a:solidFill>
                <a:latin typeface="Verdana" pitchFamily="34" charset="0"/>
              </a:rPr>
              <a:t>Costs</a:t>
            </a:r>
            <a:endParaRPr lang="de-DE" sz="1800" b="1" dirty="0">
              <a:solidFill>
                <a:srgbClr val="0B2A51"/>
              </a:solidFill>
              <a:latin typeface="Verdana" pitchFamily="34" charset="0"/>
            </a:endParaRPr>
          </a:p>
        </p:txBody>
      </p:sp>
      <p:pic>
        <p:nvPicPr>
          <p:cNvPr id="49" name="Picture 13" descr="tt-verkehr-kue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0310" y="4886325"/>
            <a:ext cx="1439863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0" name="Text Box 16"/>
          <p:cNvSpPr txBox="1">
            <a:spLocks noChangeArrowheads="1"/>
          </p:cNvSpPr>
          <p:nvPr/>
        </p:nvSpPr>
        <p:spPr bwMode="auto">
          <a:xfrm>
            <a:off x="611774" y="4540250"/>
            <a:ext cx="14334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1400" dirty="0" smtClean="0">
                <a:solidFill>
                  <a:srgbClr val="0B2A51"/>
                </a:solidFill>
                <a:latin typeface="Verdana" pitchFamily="34" charset="0"/>
              </a:rPr>
              <a:t>Infrastructure</a:t>
            </a:r>
            <a:endParaRPr lang="de-DE" sz="1400" dirty="0">
              <a:solidFill>
                <a:srgbClr val="0B2A51"/>
              </a:solidFill>
              <a:latin typeface="Verdana" pitchFamily="34" charset="0"/>
            </a:endParaRPr>
          </a:p>
        </p:txBody>
      </p:sp>
      <p:pic>
        <p:nvPicPr>
          <p:cNvPr id="51" name="Picture 17" descr="unfa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94816" y="1136650"/>
            <a:ext cx="1552575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2" name="Picture 18" descr="baustell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565" y="4886325"/>
            <a:ext cx="1368425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3" name="Picture 19" descr="lärmschutz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6623" y="1136650"/>
            <a:ext cx="1592262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4" name="Picture 20" descr="abga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10194" y="1136650"/>
            <a:ext cx="1363662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5" name="Picture 21" descr="flu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79677" y="4886325"/>
            <a:ext cx="1370012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6" name="Picture 22" descr="kraftwerk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96020" y="4886325"/>
            <a:ext cx="1550988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7" name="Picture 23" descr="flächenverbrauch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4894" y="1138238"/>
            <a:ext cx="1308100" cy="1025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8" name="Picture 24" descr="ampel_quer"/>
          <p:cNvPicPr>
            <a:picLocks noChangeAspect="1" noChangeArrowheads="1"/>
          </p:cNvPicPr>
          <p:nvPr/>
        </p:nvPicPr>
        <p:blipFill>
          <a:blip r:embed="rId11"/>
          <a:srcRect l="17102" r="17102" b="45720"/>
          <a:stretch>
            <a:fillRect/>
          </a:stretch>
        </p:blipFill>
        <p:spPr bwMode="auto">
          <a:xfrm>
            <a:off x="7433119" y="1136650"/>
            <a:ext cx="1662112" cy="1027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9" name="Line 25"/>
          <p:cNvSpPr>
            <a:spLocks noChangeShapeType="1"/>
          </p:cNvSpPr>
          <p:nvPr/>
        </p:nvSpPr>
        <p:spPr bwMode="auto">
          <a:xfrm flipV="1">
            <a:off x="5841242" y="2641599"/>
            <a:ext cx="1879214" cy="5929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0" name="Line 26"/>
          <p:cNvSpPr>
            <a:spLocks noChangeShapeType="1"/>
          </p:cNvSpPr>
          <p:nvPr/>
        </p:nvSpPr>
        <p:spPr bwMode="auto">
          <a:xfrm flipV="1">
            <a:off x="5421184" y="2576204"/>
            <a:ext cx="22860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 flipV="1">
            <a:off x="4454284" y="2514600"/>
            <a:ext cx="0" cy="35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2" name="Line 28"/>
          <p:cNvSpPr>
            <a:spLocks noChangeShapeType="1"/>
          </p:cNvSpPr>
          <p:nvPr/>
        </p:nvSpPr>
        <p:spPr bwMode="auto">
          <a:xfrm flipH="1" flipV="1">
            <a:off x="2361056" y="2565400"/>
            <a:ext cx="8255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3" name="Line 29"/>
          <p:cNvSpPr>
            <a:spLocks noChangeShapeType="1"/>
          </p:cNvSpPr>
          <p:nvPr/>
        </p:nvSpPr>
        <p:spPr bwMode="auto">
          <a:xfrm flipH="1" flipV="1">
            <a:off x="684656" y="2844800"/>
            <a:ext cx="2273300" cy="58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4" name="Freeform 30"/>
          <p:cNvSpPr>
            <a:spLocks/>
          </p:cNvSpPr>
          <p:nvPr/>
        </p:nvSpPr>
        <p:spPr bwMode="auto">
          <a:xfrm>
            <a:off x="1716531" y="3810000"/>
            <a:ext cx="1546225" cy="633413"/>
          </a:xfrm>
          <a:custGeom>
            <a:avLst/>
            <a:gdLst/>
            <a:ahLst/>
            <a:cxnLst>
              <a:cxn ang="0">
                <a:pos x="974" y="0"/>
              </a:cxn>
              <a:cxn ang="0">
                <a:pos x="0" y="399"/>
              </a:cxn>
            </a:cxnLst>
            <a:rect l="0" t="0" r="r" b="b"/>
            <a:pathLst>
              <a:path w="974" h="399">
                <a:moveTo>
                  <a:pt x="974" y="0"/>
                </a:moveTo>
                <a:lnTo>
                  <a:pt x="0" y="39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5" name="Freeform 31"/>
          <p:cNvSpPr>
            <a:spLocks/>
          </p:cNvSpPr>
          <p:nvPr/>
        </p:nvSpPr>
        <p:spPr bwMode="auto">
          <a:xfrm>
            <a:off x="3404044" y="4140200"/>
            <a:ext cx="290512" cy="290513"/>
          </a:xfrm>
          <a:custGeom>
            <a:avLst/>
            <a:gdLst/>
            <a:ahLst/>
            <a:cxnLst>
              <a:cxn ang="0">
                <a:pos x="183" y="0"/>
              </a:cxn>
              <a:cxn ang="0">
                <a:pos x="0" y="183"/>
              </a:cxn>
            </a:cxnLst>
            <a:rect l="0" t="0" r="r" b="b"/>
            <a:pathLst>
              <a:path w="183" h="183">
                <a:moveTo>
                  <a:pt x="183" y="0"/>
                </a:moveTo>
                <a:lnTo>
                  <a:pt x="0" y="183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6" name="Freeform 32"/>
          <p:cNvSpPr>
            <a:spLocks/>
          </p:cNvSpPr>
          <p:nvPr/>
        </p:nvSpPr>
        <p:spPr bwMode="auto">
          <a:xfrm>
            <a:off x="4926842" y="4080682"/>
            <a:ext cx="409430" cy="45639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5" y="266"/>
              </a:cxn>
            </a:cxnLst>
            <a:rect l="0" t="0" r="r" b="b"/>
            <a:pathLst>
              <a:path w="295" h="266">
                <a:moveTo>
                  <a:pt x="0" y="0"/>
                </a:moveTo>
                <a:lnTo>
                  <a:pt x="295" y="26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7" name="Freeform 34"/>
          <p:cNvSpPr>
            <a:spLocks/>
          </p:cNvSpPr>
          <p:nvPr/>
        </p:nvSpPr>
        <p:spPr bwMode="auto">
          <a:xfrm>
            <a:off x="5745707" y="3725839"/>
            <a:ext cx="1163537" cy="54136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9" y="320"/>
              </a:cxn>
            </a:cxnLst>
            <a:rect l="0" t="0" r="r" b="b"/>
            <a:pathLst>
              <a:path w="609" h="320">
                <a:moveTo>
                  <a:pt x="0" y="0"/>
                </a:moveTo>
                <a:lnTo>
                  <a:pt x="609" y="32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pliedStat_Lec1_20080924a">
  <a:themeElements>
    <a:clrScheme name="Leere Präsentation 1">
      <a:dk1>
        <a:srgbClr val="000000"/>
      </a:dk1>
      <a:lt1>
        <a:srgbClr val="FFFFFF"/>
      </a:lt1>
      <a:dk2>
        <a:srgbClr val="005293"/>
      </a:dk2>
      <a:lt2>
        <a:srgbClr val="0065BD"/>
      </a:lt2>
      <a:accent1>
        <a:srgbClr val="A2AD00"/>
      </a:accent1>
      <a:accent2>
        <a:srgbClr val="E37222"/>
      </a:accent2>
      <a:accent3>
        <a:srgbClr val="FFFFFF"/>
      </a:accent3>
      <a:accent4>
        <a:srgbClr val="000000"/>
      </a:accent4>
      <a:accent5>
        <a:srgbClr val="CED3AA"/>
      </a:accent5>
      <a:accent6>
        <a:srgbClr val="CE671E"/>
      </a:accent6>
      <a:hlink>
        <a:srgbClr val="DAD7CB"/>
      </a:hlink>
      <a:folHlink>
        <a:srgbClr val="9C9D9F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5293"/>
        </a:dk2>
        <a:lt2>
          <a:srgbClr val="0065BD"/>
        </a:lt2>
        <a:accent1>
          <a:srgbClr val="A2AD00"/>
        </a:accent1>
        <a:accent2>
          <a:srgbClr val="E37222"/>
        </a:accent2>
        <a:accent3>
          <a:srgbClr val="FFFFFF"/>
        </a:accent3>
        <a:accent4>
          <a:srgbClr val="000000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AppliedStat_Lec1_20080924a.ppt</Template>
  <TotalTime>0</TotalTime>
  <Words>279</Words>
  <Application>Microsoft Office PowerPoint</Application>
  <PresentationFormat>Bildschirmpräsentation (4:3)</PresentationFormat>
  <Paragraphs>74</Paragraphs>
  <Slides>13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AppliedStat_Lec1_20080924a</vt:lpstr>
      <vt:lpstr>- Internalising external costs of transportation - Effective option for climate protection or academic exercise? </vt:lpstr>
      <vt:lpstr>Structure of the Institute for Transportation at TU München</vt:lpstr>
      <vt:lpstr>Outline</vt:lpstr>
      <vt:lpstr>External Costs - Definition</vt:lpstr>
      <vt:lpstr>External Costs - Definition</vt:lpstr>
      <vt:lpstr>External Costs - Definition</vt:lpstr>
      <vt:lpstr>External Costs - Definition</vt:lpstr>
      <vt:lpstr>External Costs - Definition</vt:lpstr>
      <vt:lpstr>Folie 9</vt:lpstr>
      <vt:lpstr>Impact-Pathway-Approach</vt:lpstr>
      <vt:lpstr>Cost Factors CO2</vt:lpstr>
      <vt:lpstr>External Costs of Climate Change</vt:lpstr>
      <vt:lpstr>Cost curve = Least cost mitigation technologies Road transport EU27 in 2020 (lifetime payback, GHG)</vt:lpstr>
    </vt:vector>
  </TitlesOfParts>
  <Company>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Applied Statistics in Transport</dc:title>
  <dc:creator>Regine</dc:creator>
  <cp:lastModifiedBy>Regine</cp:lastModifiedBy>
  <cp:revision>567</cp:revision>
  <dcterms:created xsi:type="dcterms:W3CDTF">2008-09-25T11:49:53Z</dcterms:created>
  <dcterms:modified xsi:type="dcterms:W3CDTF">2009-07-10T07:53:49Z</dcterms:modified>
</cp:coreProperties>
</file>